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1" r:id="rId2"/>
    <p:sldMasterId id="2147483672" r:id="rId3"/>
    <p:sldMasterId id="2147483684" r:id="rId4"/>
    <p:sldMasterId id="2147483696" r:id="rId5"/>
  </p:sldMasterIdLst>
  <p:notesMasterIdLst>
    <p:notesMasterId r:id="rId36"/>
  </p:notesMasterIdLst>
  <p:sldIdLst>
    <p:sldId id="261" r:id="rId6"/>
    <p:sldId id="260" r:id="rId7"/>
    <p:sldId id="258" r:id="rId8"/>
    <p:sldId id="262" r:id="rId9"/>
    <p:sldId id="264" r:id="rId10"/>
    <p:sldId id="259" r:id="rId11"/>
    <p:sldId id="270" r:id="rId12"/>
    <p:sldId id="271" r:id="rId13"/>
    <p:sldId id="265" r:id="rId14"/>
    <p:sldId id="269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80" r:id="rId32"/>
    <p:sldId id="266" r:id="rId33"/>
    <p:sldId id="263" r:id="rId34"/>
    <p:sldId id="26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0815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112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D3742-C1B0-4BD2-BB0F-99384FD9E370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BE158-B3F1-462D-8A48-7E49A1667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8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BE158-B3F1-462D-8A48-7E49A16678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5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NA BAŞL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"/>
            <a:ext cx="9144000" cy="5115868"/>
          </a:xfrm>
          <a:prstGeom prst="rect">
            <a:avLst/>
          </a:prstGeom>
          <a:solidFill>
            <a:srgbClr val="EF3E42"/>
          </a:solidFill>
          <a:ln>
            <a:solidFill>
              <a:srgbClr val="EF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560" y="764704"/>
            <a:ext cx="7704856" cy="3600400"/>
          </a:xfrm>
        </p:spPr>
        <p:txBody>
          <a:bodyPr>
            <a:normAutofit/>
          </a:bodyPr>
          <a:lstStyle>
            <a:lvl1pPr marL="0" indent="0" algn="l">
              <a:buFont typeface="Arial" pitchFamily="34" charset="0"/>
              <a:buNone/>
              <a:defRPr sz="5800" b="1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SUNUM BAŞLIĞI </a:t>
            </a:r>
            <a:br>
              <a:rPr lang="tr-TR" dirty="0"/>
            </a:br>
            <a:r>
              <a:rPr lang="tr-TR" dirty="0"/>
              <a:t>ÜÇ SATIR OLDUĞUNDA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1560" y="4451151"/>
            <a:ext cx="6400800" cy="648072"/>
          </a:xfrm>
        </p:spPr>
        <p:txBody>
          <a:bodyPr>
            <a:normAutofit/>
          </a:bodyPr>
          <a:lstStyle>
            <a:lvl1pPr marL="0" indent="0" algn="l">
              <a:buNone/>
              <a:defRPr sz="33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/>
              <a:t>SUNUM ALT BAŞLIĞI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5923" r="68082"/>
          <a:stretch/>
        </p:blipFill>
        <p:spPr bwMode="auto">
          <a:xfrm>
            <a:off x="0" y="5157192"/>
            <a:ext cx="2940328" cy="1700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7380312" y="5982692"/>
            <a:ext cx="108012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SUNUM BAŞLIĞI SUNUM ALT BAŞLIĞI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1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120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1439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6292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2492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0504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8847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0829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189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5395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tkim Ar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15868"/>
          </a:xfrm>
          <a:prstGeom prst="rect">
            <a:avLst/>
          </a:prstGeom>
          <a:solidFill>
            <a:srgbClr val="EF3E42"/>
          </a:solidFill>
          <a:ln>
            <a:solidFill>
              <a:srgbClr val="EF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41" y="3284984"/>
            <a:ext cx="7772400" cy="1362075"/>
          </a:xfrm>
        </p:spPr>
        <p:txBody>
          <a:bodyPr anchor="t">
            <a:noAutofit/>
          </a:bodyPr>
          <a:lstStyle>
            <a:lvl1pPr algn="l">
              <a:defRPr sz="4800" b="1" cap="none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tr-TR" dirty="0"/>
              <a:t>Bölüm Başlığı </a:t>
            </a:r>
            <a:br>
              <a:rPr lang="tr-TR" dirty="0"/>
            </a:br>
            <a:r>
              <a:rPr lang="tr-TR" dirty="0"/>
              <a:t>İki Satır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8" t="7222" r="1337" b="10638"/>
          <a:stretch/>
        </p:blipFill>
        <p:spPr bwMode="auto">
          <a:xfrm>
            <a:off x="7480120" y="5259985"/>
            <a:ext cx="1543442" cy="1430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4860032" y="5589240"/>
            <a:ext cx="3391809" cy="11017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en-US" sz="900" b="1" dirty="0">
              <a:solidFill>
                <a:srgbClr val="EF3E42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40290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67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51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12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4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55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90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55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551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5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etkim_Başlık ve i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EF3E42"/>
          </a:solidFill>
          <a:ln>
            <a:solidFill>
              <a:srgbClr val="EF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41896"/>
            <a:ext cx="7848872" cy="1008112"/>
          </a:xfrm>
        </p:spPr>
        <p:txBody>
          <a:bodyPr>
            <a:normAutofit/>
          </a:bodyPr>
          <a:lstStyle>
            <a:lvl1pPr algn="l">
              <a:defRPr sz="3300" b="1" baseline="0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Slayt Başlığı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3845024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EF3E42"/>
                </a:solidFill>
              </a:defRPr>
            </a:lvl1pPr>
            <a:lvl2pPr marL="457200" indent="0">
              <a:buFont typeface="Arial" pitchFamily="34" charset="0"/>
              <a:buNone/>
              <a:defRPr sz="2000"/>
            </a:lvl2pPr>
            <a:lvl3pPr marL="914400" indent="0">
              <a:buFont typeface="Arial" pitchFamily="34" charset="0"/>
              <a:buNone/>
              <a:defRPr sz="1800"/>
            </a:lvl3pPr>
            <a:lvl4pPr marL="1371600" indent="0">
              <a:buFont typeface="Arial" pitchFamily="34" charset="0"/>
              <a:buNone/>
              <a:defRPr sz="1600"/>
            </a:lvl4pPr>
            <a:lvl5pPr marL="1828800" indent="0">
              <a:buFont typeface="Arial" pitchFamily="34" charset="0"/>
              <a:buNone/>
              <a:defRPr sz="1600"/>
            </a:lvl5pPr>
          </a:lstStyle>
          <a:p>
            <a:pPr lvl="0"/>
            <a:r>
              <a:rPr lang="tr-TR" dirty="0"/>
              <a:t>BAŞLIK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tr-TR" dirty="0"/>
          </a:p>
          <a:p>
            <a:pPr lvl="1"/>
            <a:endParaRPr lang="en-US" dirty="0"/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9" r="1111" b="33520"/>
          <a:stretch/>
        </p:blipFill>
        <p:spPr bwMode="auto">
          <a:xfrm>
            <a:off x="7826548" y="5673464"/>
            <a:ext cx="1132780" cy="871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930948" y="6453337"/>
            <a:ext cx="2895600" cy="274202"/>
          </a:xfrm>
        </p:spPr>
        <p:txBody>
          <a:bodyPr/>
          <a:lstStyle>
            <a:lvl1pPr>
              <a:defRPr sz="1000"/>
            </a:lvl1pPr>
          </a:lstStyle>
          <a:p>
            <a:r>
              <a:rPr lang="tr-TR" b="1">
                <a:solidFill>
                  <a:srgbClr val="EF3E42"/>
                </a:solidFill>
              </a:rPr>
              <a:t>SUNUM BAŞLIĞI  BÖLÜM BAŞLIĞI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058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506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628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236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141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92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91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5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074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09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Petkim_Başlık ve i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EF3E42"/>
          </a:solidFill>
          <a:ln>
            <a:solidFill>
              <a:srgbClr val="EF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41896"/>
            <a:ext cx="7848872" cy="1008112"/>
          </a:xfrm>
        </p:spPr>
        <p:txBody>
          <a:bodyPr>
            <a:normAutofit/>
          </a:bodyPr>
          <a:lstStyle>
            <a:lvl1pPr algn="l">
              <a:defRPr sz="3300" b="1" baseline="0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Slayt Başlığı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421087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EF3E42"/>
                </a:solidFill>
              </a:defRPr>
            </a:lvl1pPr>
            <a:lvl2pPr marL="457200" indent="0">
              <a:buFont typeface="Arial" pitchFamily="34" charset="0"/>
              <a:buNone/>
              <a:defRPr sz="2000"/>
            </a:lvl2pPr>
            <a:lvl3pPr marL="914400" indent="0">
              <a:buFont typeface="Arial" pitchFamily="34" charset="0"/>
              <a:buNone/>
              <a:defRPr sz="1800"/>
            </a:lvl3pPr>
            <a:lvl4pPr marL="1371600" indent="0">
              <a:buFont typeface="Arial" pitchFamily="34" charset="0"/>
              <a:buNone/>
              <a:defRPr sz="1600"/>
            </a:lvl4pPr>
            <a:lvl5pPr marL="1828800" indent="0">
              <a:buFont typeface="Arial" pitchFamily="34" charset="0"/>
              <a:buNone/>
              <a:defRPr sz="1600"/>
            </a:lvl5pPr>
          </a:lstStyle>
          <a:p>
            <a:pPr lvl="0"/>
            <a:r>
              <a:rPr lang="tr-TR" dirty="0"/>
              <a:t>BAŞLIK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tr-TR" dirty="0"/>
          </a:p>
          <a:p>
            <a:pPr lvl="1"/>
            <a:endParaRPr lang="en-US" dirty="0"/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930948" y="6453337"/>
            <a:ext cx="2895600" cy="274202"/>
          </a:xfrm>
        </p:spPr>
        <p:txBody>
          <a:bodyPr/>
          <a:lstStyle>
            <a:lvl1pPr>
              <a:defRPr sz="1000"/>
            </a:lvl1pPr>
          </a:lstStyle>
          <a:p>
            <a:r>
              <a:rPr lang="tr-TR" b="1">
                <a:solidFill>
                  <a:srgbClr val="EF3E42"/>
                </a:solidFill>
              </a:rPr>
              <a:t>SUNUM BAŞLIĞI  BÖLÜM BAŞLIĞI 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9" r="1111" b="33520"/>
          <a:stretch/>
        </p:blipFill>
        <p:spPr bwMode="auto">
          <a:xfrm>
            <a:off x="7956376" y="6021288"/>
            <a:ext cx="74876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3695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55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452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392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0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99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112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621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54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433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82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Petkim_Başlık ve i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41896"/>
            <a:ext cx="7848872" cy="1008112"/>
          </a:xfrm>
        </p:spPr>
        <p:txBody>
          <a:bodyPr>
            <a:normAutofit/>
          </a:bodyPr>
          <a:lstStyle>
            <a:lvl1pPr algn="l">
              <a:defRPr sz="3300" b="1" baseline="0">
                <a:solidFill>
                  <a:srgbClr val="EF3E42"/>
                </a:solidFill>
              </a:defRPr>
            </a:lvl1pPr>
          </a:lstStyle>
          <a:p>
            <a:r>
              <a:rPr lang="tr-TR" dirty="0"/>
              <a:t>Slayt Başlığı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40768"/>
            <a:ext cx="8229600" cy="4680520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EF3E42"/>
                </a:solidFill>
              </a:defRPr>
            </a:lvl1pPr>
            <a:lvl2pPr marL="457200" indent="0">
              <a:buFont typeface="Arial" pitchFamily="34" charset="0"/>
              <a:buNone/>
              <a:defRPr sz="2000"/>
            </a:lvl2pPr>
            <a:lvl3pPr marL="914400" indent="0">
              <a:buFont typeface="Arial" pitchFamily="34" charset="0"/>
              <a:buNone/>
              <a:defRPr sz="1800"/>
            </a:lvl3pPr>
            <a:lvl4pPr marL="1371600" indent="0">
              <a:buFont typeface="Arial" pitchFamily="34" charset="0"/>
              <a:buNone/>
              <a:defRPr sz="1600"/>
            </a:lvl4pPr>
            <a:lvl5pPr marL="1828800" indent="0">
              <a:buFont typeface="Arial" pitchFamily="34" charset="0"/>
              <a:buNone/>
              <a:defRPr sz="1600"/>
            </a:lvl5pPr>
          </a:lstStyle>
          <a:p>
            <a:pPr lvl="0"/>
            <a:r>
              <a:rPr lang="tr-TR" dirty="0"/>
              <a:t>BAŞLIK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tr-TR" dirty="0"/>
          </a:p>
          <a:p>
            <a:pPr lvl="1"/>
            <a:endParaRPr lang="en-US" dirty="0"/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9" r="1111" b="33520"/>
          <a:stretch/>
        </p:blipFill>
        <p:spPr bwMode="auto">
          <a:xfrm>
            <a:off x="7956376" y="6021288"/>
            <a:ext cx="74876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930948" y="6453337"/>
            <a:ext cx="2895600" cy="274202"/>
          </a:xfrm>
        </p:spPr>
        <p:txBody>
          <a:bodyPr/>
          <a:lstStyle>
            <a:lvl1pPr>
              <a:defRPr sz="1000"/>
            </a:lvl1pPr>
          </a:lstStyle>
          <a:p>
            <a:r>
              <a:rPr lang="tr-TR" b="1" dirty="0">
                <a:solidFill>
                  <a:srgbClr val="EF3E42"/>
                </a:solidFill>
              </a:rPr>
              <a:t>SUNUM BAŞLIĞI  BÖLÜM BAŞLIĞI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727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1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tkim-Başlık ve İçerik_2 Bölme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EF3E42"/>
          </a:solidFill>
          <a:ln>
            <a:solidFill>
              <a:srgbClr val="EF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41896"/>
            <a:ext cx="7848872" cy="1008112"/>
          </a:xfrm>
        </p:spPr>
        <p:txBody>
          <a:bodyPr>
            <a:normAutofit/>
          </a:bodyPr>
          <a:lstStyle>
            <a:lvl1pPr algn="l">
              <a:defRPr sz="3300" b="1" baseline="0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Slayt Başlığı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9" r="1111" b="33520"/>
          <a:stretch/>
        </p:blipFill>
        <p:spPr bwMode="auto">
          <a:xfrm>
            <a:off x="7826548" y="5673464"/>
            <a:ext cx="1132780" cy="871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81000" y="1612600"/>
            <a:ext cx="4038600" cy="4525963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EF3E4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BAŞLIK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0" y="1612600"/>
            <a:ext cx="4038600" cy="4525963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rgbClr val="EF3E42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BAŞLIK İKİ SATIR OLDUĞUNDA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901356" y="6453336"/>
            <a:ext cx="2895600" cy="274201"/>
          </a:xfrm>
        </p:spPr>
        <p:txBody>
          <a:bodyPr/>
          <a:lstStyle>
            <a:lvl1pPr>
              <a:defRPr sz="1200"/>
            </a:lvl1pPr>
          </a:lstStyle>
          <a:p>
            <a:r>
              <a:rPr lang="tr-TR" sz="1000" b="1" dirty="0">
                <a:solidFill>
                  <a:srgbClr val="EF3E42"/>
                </a:solidFill>
              </a:rPr>
              <a:t>SUNUM BAŞLIĞI  </a:t>
            </a:r>
            <a:r>
              <a:rPr lang="tr-TR" sz="1000" b="1" dirty="0">
                <a:solidFill>
                  <a:schemeClr val="tx1"/>
                </a:solidFill>
              </a:rPr>
              <a:t>BÖLÜM BAŞLIĞI 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4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tkim-Başlık ve İçerik_2 Bölme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rgbClr val="EF3E42"/>
          </a:solidFill>
          <a:ln>
            <a:solidFill>
              <a:srgbClr val="EF3E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41896"/>
            <a:ext cx="7848872" cy="1008112"/>
          </a:xfrm>
        </p:spPr>
        <p:txBody>
          <a:bodyPr>
            <a:normAutofit/>
          </a:bodyPr>
          <a:lstStyle>
            <a:lvl1pPr algn="l">
              <a:defRPr sz="3300" b="1" baseline="0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Slayt Başlığı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81000" y="1612600"/>
            <a:ext cx="4038600" cy="4525963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EF3E4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BAŞLIK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0" y="1612600"/>
            <a:ext cx="4038600" cy="4525963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rgbClr val="EF3E42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/>
              <a:t>BAŞLIK İKİ SATIR OLDUĞUNDA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901356" y="6453336"/>
            <a:ext cx="2895600" cy="274201"/>
          </a:xfrm>
        </p:spPr>
        <p:txBody>
          <a:bodyPr/>
          <a:lstStyle>
            <a:lvl1pPr>
              <a:defRPr sz="1200"/>
            </a:lvl1pPr>
          </a:lstStyle>
          <a:p>
            <a:r>
              <a:rPr lang="tr-TR" sz="1000" b="1" dirty="0">
                <a:solidFill>
                  <a:srgbClr val="EF3E42"/>
                </a:solidFill>
              </a:rPr>
              <a:t>SUNUM BAŞLIĞI  </a:t>
            </a:r>
            <a:r>
              <a:rPr lang="tr-TR" sz="1000" b="1" dirty="0">
                <a:solidFill>
                  <a:schemeClr val="tx1"/>
                </a:solidFill>
              </a:rPr>
              <a:t>BÖLÜM BAŞLIĞI 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9" r="1111" b="33520"/>
          <a:stretch/>
        </p:blipFill>
        <p:spPr bwMode="auto">
          <a:xfrm>
            <a:off x="7956376" y="6021288"/>
            <a:ext cx="74876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21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3389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748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2E264-0235-40F2-8C64-54AF1A915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1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50" r:id="rId3"/>
    <p:sldLayoutId id="2147483734" r:id="rId4"/>
    <p:sldLayoutId id="2147483733" r:id="rId5"/>
    <p:sldLayoutId id="2147483720" r:id="rId6"/>
    <p:sldLayoutId id="2147483735" r:id="rId7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DF55A-04D5-4FFF-BCC2-F171B1F6B049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735BE-0205-4812-8EFA-C197820A6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69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624C0-1E12-47FB-AA3C-CCD505AC4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2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4B71F-30F5-4CF8-82CC-D987DF35A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0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SUNUM BAŞLIĞI SUNUM ALT BAŞLIĞI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SUNUM BAŞLIĞI  BÖLÜM BAŞLIĞI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098E-32D8-4606-87C8-F8A8B33F3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3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docs.unity3d.com/Manual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hyperlink" Target="https://docs.microsoft.com/tr-tr/dotnet/csharp/programming-guide/" TargetMode="External"/><Relationship Id="rId4" Type="http://schemas.openxmlformats.org/officeDocument/2006/relationships/hyperlink" Target="https://www.blender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İSG SİMÜLASYONU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08304" y="6020940"/>
            <a:ext cx="1368152" cy="288032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sz="1200" b="1" dirty="0"/>
              <a:t>11/07/2018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3711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1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B8B7BD32-6D68-40D4-9CCB-8C6FB156D89E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91905"/>
            <a:ext cx="4168080" cy="4529384"/>
          </a:xfrm>
        </p:spPr>
      </p:pic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D0193FB7-4226-42DE-AF55-3D81C4BACB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91904"/>
            <a:ext cx="4320480" cy="452938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BÖLÜM 1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65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1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F87B7161-2272-4E12-A86D-91AFA98F5FAA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91904"/>
            <a:ext cx="4038600" cy="4529384"/>
          </a:xfrm>
        </p:spPr>
      </p:pic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D9C321D7-E29E-482D-A1CF-CDAC123F0C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91904"/>
            <a:ext cx="4038600" cy="4529384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BÖLÜM 1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79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1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897F3939-80F8-466D-86CC-7EB69144DE6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4096072" cy="4392488"/>
          </a:xfrm>
        </p:spPr>
      </p:pic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99E7B432-76AC-49E2-BCA1-0676BB0AD5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28800"/>
            <a:ext cx="4191000" cy="439248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BÖLÜM 1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48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1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9BA6464-077E-4509-AC9F-E7A3953DCB16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904"/>
            <a:ext cx="7920880" cy="445737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BÖLÜM 1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46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2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0CC840D7-EA4C-48BE-BFA6-F30785600F7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8424936" cy="446449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BÖLÜM 2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2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BÖLÜM 2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8EDF10B5-371C-45DB-BB4C-2CD0E8F04D5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91904"/>
            <a:ext cx="8424936" cy="4457376"/>
          </a:xfrm>
        </p:spPr>
      </p:pic>
    </p:spTree>
    <p:extLst>
      <p:ext uri="{BB962C8B-B14F-4D97-AF65-F5344CB8AC3E}">
        <p14:creationId xmlns:p14="http://schemas.microsoft.com/office/powerpoint/2010/main" val="218426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BÖLÜM 2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0B9935B-25E4-49DB-A867-BD9D10D22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2776"/>
            <a:ext cx="842493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97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BÖLÜM 2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FCA5EDE1-ECA1-4F9C-A92B-7888811E673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91904"/>
            <a:ext cx="8424936" cy="4529384"/>
          </a:xfrm>
        </p:spPr>
      </p:pic>
    </p:spTree>
    <p:extLst>
      <p:ext uri="{BB962C8B-B14F-4D97-AF65-F5344CB8AC3E}">
        <p14:creationId xmlns:p14="http://schemas.microsoft.com/office/powerpoint/2010/main" val="118358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74F0A50-84ED-4DB8-BFDB-BC1893944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8" y="1471613"/>
            <a:ext cx="8922544" cy="39147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85C3AE4-9B0E-4F62-BB15-87A72351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EC009B-C45C-41EA-BCB3-099FF9CDED92}"/>
              </a:ext>
            </a:extLst>
          </p:cNvPr>
          <p:cNvSpPr txBox="1">
            <a:spLocks/>
          </p:cNvSpPr>
          <p:nvPr/>
        </p:nvSpPr>
        <p:spPr>
          <a:xfrm>
            <a:off x="5148064" y="6093296"/>
            <a:ext cx="2895600" cy="274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/>
              <a:t>BÖLÜM 3</a:t>
            </a:r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28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9BACED5-DCCB-4519-9DCD-4C26F2D9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8" y="1471613"/>
            <a:ext cx="8922544" cy="39147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8872375-7D46-4CDE-99AD-E0756184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F56BD1D-B856-4AA7-8A29-4E690B08E9C5}"/>
              </a:ext>
            </a:extLst>
          </p:cNvPr>
          <p:cNvSpPr txBox="1">
            <a:spLocks/>
          </p:cNvSpPr>
          <p:nvPr/>
        </p:nvSpPr>
        <p:spPr>
          <a:xfrm>
            <a:off x="5148064" y="6093296"/>
            <a:ext cx="2895600" cy="274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/>
              <a:t>BÖLÜM 3</a:t>
            </a:r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2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9441" y="404664"/>
            <a:ext cx="7772400" cy="4242395"/>
          </a:xfrm>
        </p:spPr>
        <p:txBody>
          <a:bodyPr/>
          <a:lstStyle/>
          <a:p>
            <a:r>
              <a:rPr lang="tr-TR" dirty="0"/>
              <a:t>Hazırlayanlar:</a:t>
            </a:r>
            <a:br>
              <a:rPr lang="tr-TR" dirty="0"/>
            </a:br>
            <a:br>
              <a:rPr lang="tr-TR" dirty="0"/>
            </a:br>
            <a:r>
              <a:rPr lang="tr-TR" dirty="0"/>
              <a:t>BERK EZİRCAN</a:t>
            </a:r>
            <a:br>
              <a:rPr lang="tr-TR" dirty="0"/>
            </a:br>
            <a:r>
              <a:rPr lang="tr-TR" dirty="0"/>
              <a:t>FERİDE KUZU</a:t>
            </a:r>
            <a:br>
              <a:rPr lang="tr-TR" dirty="0"/>
            </a:br>
            <a:r>
              <a:rPr lang="tr-TR" dirty="0"/>
              <a:t>CANER BOSTANCI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544" y="5517232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tr-TR" sz="2800" b="1" dirty="0">
                <a:solidFill>
                  <a:srgbClr val="EF3E42"/>
                </a:solidFill>
              </a:rPr>
              <a:t>İSG SİMÜLASYONU</a:t>
            </a:r>
          </a:p>
          <a:p>
            <a:pPr>
              <a:spcBef>
                <a:spcPct val="0"/>
              </a:spcBef>
              <a:defRPr/>
            </a:pPr>
            <a:r>
              <a:rPr lang="tr-TR" b="1" dirty="0"/>
              <a:t>HAZIRLAYANLAR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1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C0B041E2-B7C4-4196-A54C-D16871DA9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3"/>
            <a:ext cx="3888432" cy="421761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AA452FC-5239-4DE0-A457-26F39609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84784"/>
            <a:ext cx="4318495" cy="421761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83F4F5-444D-45FB-A2F8-EB3721AF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9AD65-C264-455A-B5CA-8AFA8F9D89A3}"/>
              </a:ext>
            </a:extLst>
          </p:cNvPr>
          <p:cNvSpPr txBox="1">
            <a:spLocks/>
          </p:cNvSpPr>
          <p:nvPr/>
        </p:nvSpPr>
        <p:spPr>
          <a:xfrm>
            <a:off x="5148064" y="6093296"/>
            <a:ext cx="2895600" cy="274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/>
              <a:t>BÖLÜM 3</a:t>
            </a:r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494C0AE-0FA0-4A20-BDBC-E5DC434C1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8" y="1471613"/>
            <a:ext cx="8922544" cy="39147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522CE4-01F3-4FBA-8DA8-B831069A9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0217C7-C208-47CE-8B14-7ACFA495E326}"/>
              </a:ext>
            </a:extLst>
          </p:cNvPr>
          <p:cNvSpPr txBox="1">
            <a:spLocks/>
          </p:cNvSpPr>
          <p:nvPr/>
        </p:nvSpPr>
        <p:spPr>
          <a:xfrm>
            <a:off x="5148064" y="6093296"/>
            <a:ext cx="2895600" cy="274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/>
              <a:t>BÖLÜM 3</a:t>
            </a:r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5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9896C69-269C-4654-9314-62CCB96B3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205689" cy="216775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8F8DE8C-C59A-4943-9AF5-AC73BB23B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71500"/>
            <a:ext cx="8205689" cy="21256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7F8D52-1A2A-4098-9024-BC4BB9EF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233224-478E-41E4-8AB1-EB529F59663E}"/>
              </a:ext>
            </a:extLst>
          </p:cNvPr>
          <p:cNvSpPr txBox="1">
            <a:spLocks/>
          </p:cNvSpPr>
          <p:nvPr/>
        </p:nvSpPr>
        <p:spPr>
          <a:xfrm>
            <a:off x="5148064" y="6093296"/>
            <a:ext cx="2895600" cy="274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/>
              <a:t>BÖLÜM 3</a:t>
            </a:r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95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72E699B-0574-48CE-B2E2-91E437850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1" r="29713"/>
          <a:stretch/>
        </p:blipFill>
        <p:spPr>
          <a:xfrm>
            <a:off x="593632" y="1340766"/>
            <a:ext cx="3807533" cy="432048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52098A4-9E80-4AE6-96AE-308A52BC2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2" r="20934"/>
          <a:stretch/>
        </p:blipFill>
        <p:spPr>
          <a:xfrm>
            <a:off x="4788024" y="1340768"/>
            <a:ext cx="3914355" cy="43204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557968-06EC-4062-B926-286E6D01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DBDB4D-4E56-424B-BD83-AA8AD197C7E4}"/>
              </a:ext>
            </a:extLst>
          </p:cNvPr>
          <p:cNvSpPr txBox="1">
            <a:spLocks/>
          </p:cNvSpPr>
          <p:nvPr/>
        </p:nvSpPr>
        <p:spPr>
          <a:xfrm>
            <a:off x="5148064" y="6093296"/>
            <a:ext cx="2895600" cy="274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/>
              <a:t>BÖLÜM 3</a:t>
            </a:r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23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E9773D4-B30A-4E18-AE22-2AD78CFB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1" r="19333"/>
          <a:stretch/>
        </p:blipFill>
        <p:spPr>
          <a:xfrm>
            <a:off x="107504" y="1412776"/>
            <a:ext cx="3600400" cy="41044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D03A674-781C-4F6F-88B8-F100EC9B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3552EC8-13E7-4FAD-B671-7F1E81049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12776"/>
            <a:ext cx="5178128" cy="4104456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553BEB-B77D-418B-8495-B5A0029CD179}"/>
              </a:ext>
            </a:extLst>
          </p:cNvPr>
          <p:cNvSpPr txBox="1">
            <a:spLocks/>
          </p:cNvSpPr>
          <p:nvPr/>
        </p:nvSpPr>
        <p:spPr>
          <a:xfrm>
            <a:off x="5148064" y="6093296"/>
            <a:ext cx="2895600" cy="274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/>
              <a:t>BÖLÜM 3</a:t>
            </a:r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2F30F1C-6CC4-4B2B-9A4C-6D5CF0582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2" r="26027"/>
          <a:stretch/>
        </p:blipFill>
        <p:spPr>
          <a:xfrm>
            <a:off x="611560" y="1340768"/>
            <a:ext cx="3813610" cy="432048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DF6BCDD-AA59-4F12-AB2A-F1EFD1B64F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4" r="22423"/>
          <a:stretch/>
        </p:blipFill>
        <p:spPr>
          <a:xfrm>
            <a:off x="4716016" y="1340768"/>
            <a:ext cx="4007100" cy="43204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0A8840-2609-4D08-AD51-71F9A886F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24910E-5CEC-417E-8741-BC6FBB0D4074}"/>
              </a:ext>
            </a:extLst>
          </p:cNvPr>
          <p:cNvSpPr txBox="1">
            <a:spLocks/>
          </p:cNvSpPr>
          <p:nvPr/>
        </p:nvSpPr>
        <p:spPr>
          <a:xfrm>
            <a:off x="5148064" y="6093296"/>
            <a:ext cx="2895600" cy="274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/>
              <a:t>BÖLÜM 3</a:t>
            </a:r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60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ECD6254-7DC1-4CEE-8E1A-DBDB7BDE0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87"/>
          <a:stretch/>
        </p:blipFill>
        <p:spPr>
          <a:xfrm>
            <a:off x="110728" y="1471613"/>
            <a:ext cx="3525168" cy="39147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30DB4F-0D01-43AE-ADF1-3C2568D0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863E572-909D-4D99-96F0-7B3E9CDB6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471613"/>
            <a:ext cx="5267392" cy="3914775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64B378-DE6A-4FAE-876C-30E6E5E2382A}"/>
              </a:ext>
            </a:extLst>
          </p:cNvPr>
          <p:cNvSpPr txBox="1">
            <a:spLocks/>
          </p:cNvSpPr>
          <p:nvPr/>
        </p:nvSpPr>
        <p:spPr>
          <a:xfrm>
            <a:off x="5148064" y="6093296"/>
            <a:ext cx="2895600" cy="274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/>
              <a:t>BÖLÜM 3</a:t>
            </a:r>
            <a:endParaRPr lang="en-US" sz="1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5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Bölüm 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BÖLÜM 3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6DDE231D-036C-4244-B19D-81F5A761A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8388424" cy="46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9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Kazanımlar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/>
                </a:solidFill>
              </a:rPr>
              <a:t>İş sağlığı konusunda çalışanları bilgili kılmak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/>
                </a:solidFill>
              </a:rPr>
              <a:t>İş Sağlığı ve </a:t>
            </a:r>
            <a:r>
              <a:rPr lang="tr-TR">
                <a:solidFill>
                  <a:schemeClr val="tx1"/>
                </a:solidFill>
              </a:rPr>
              <a:t>Güvenliği prosedürlerini 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85FE3F9F-E756-4F20-8281-8F874EC558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60848"/>
            <a:ext cx="4464496" cy="280831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KAZANIMLAR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708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>
            <a:normAutofit/>
          </a:bodyPr>
          <a:lstStyle/>
          <a:p>
            <a:r>
              <a:rPr lang="tr-TR" dirty="0"/>
              <a:t>Referanslar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/>
                </a:solidFill>
                <a:hlinkClick r:id="rId2"/>
              </a:rPr>
              <a:t>https://docs.unity3d.com/Manual/index.html</a:t>
            </a:r>
            <a:endParaRPr lang="tr-T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/>
                </a:solidFill>
                <a:hlinkClick r:id="rId3"/>
              </a:rPr>
              <a:t>https://stackoverflow.com/</a:t>
            </a:r>
            <a:endParaRPr lang="tr-T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/>
                </a:solidFill>
                <a:hlinkClick r:id="rId4"/>
              </a:rPr>
              <a:t>https://www.blender.org/</a:t>
            </a:r>
            <a:endParaRPr lang="tr-T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/>
                </a:solidFill>
                <a:hlinkClick r:id="rId5"/>
              </a:rPr>
              <a:t>https://docs.microsoft.com/tr-tr/dotnet/csharp/programming-guide/</a:t>
            </a:r>
            <a:endParaRPr lang="tr-T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b="1" dirty="0">
                <a:solidFill>
                  <a:srgbClr val="EF3E42"/>
                </a:solidFill>
              </a:rPr>
              <a:t>Referanslar</a:t>
            </a:r>
          </a:p>
          <a:p>
            <a:endParaRPr lang="en-US" dirty="0"/>
          </a:p>
        </p:txBody>
      </p:sp>
      <p:pic>
        <p:nvPicPr>
          <p:cNvPr id="5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74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İçerik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Bilgisayar Oyunlarının Önemi</a:t>
            </a:r>
          </a:p>
          <a:p>
            <a:pPr marL="457200" indent="-457200">
              <a:buFont typeface="+mj-lt"/>
              <a:buAutoNum type="arabicParenR"/>
            </a:pP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Proje Amacı </a:t>
            </a:r>
          </a:p>
          <a:p>
            <a:pPr marL="457200" indent="-457200">
              <a:buFont typeface="+mj-lt"/>
              <a:buAutoNum type="arabicParenR"/>
            </a:pP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Proje Yol Haritası ve Konusu</a:t>
            </a:r>
          </a:p>
          <a:p>
            <a:pPr marL="457200" indent="-457200">
              <a:buFont typeface="+mj-lt"/>
              <a:buAutoNum type="arabicParenR"/>
            </a:pP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Ana Ekran ve Bölümler</a:t>
            </a:r>
            <a:endParaRPr lang="tr-TR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1. Bölüm</a:t>
            </a:r>
          </a:p>
          <a:p>
            <a:pPr marL="457200" indent="-457200">
              <a:buFont typeface="+mj-lt"/>
              <a:buAutoNum type="arabicParenR"/>
            </a:pP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2.Bölüm</a:t>
            </a:r>
          </a:p>
          <a:p>
            <a:pPr marL="457200" indent="-457200">
              <a:buFont typeface="+mj-lt"/>
              <a:buAutoNum type="arabicParenR"/>
            </a:pP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3.Bölüm</a:t>
            </a:r>
          </a:p>
          <a:p>
            <a:pPr marL="457200" indent="-457200">
              <a:buFont typeface="+mj-lt"/>
              <a:buAutoNum type="arabicParenR"/>
            </a:pP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Kazanımlar</a:t>
            </a:r>
          </a:p>
          <a:p>
            <a:pPr marL="457200" indent="-457200">
              <a:buFont typeface="+mj-lt"/>
              <a:buAutoNum type="arabicParenR"/>
            </a:pP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Referanslar</a:t>
            </a:r>
          </a:p>
          <a:p>
            <a:pPr marL="457200" indent="-457200">
              <a:buFont typeface="+mj-lt"/>
              <a:buAutoNum type="arabicParenR"/>
            </a:pP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32040" y="6381328"/>
            <a:ext cx="2895600" cy="274202"/>
          </a:xfrm>
        </p:spPr>
        <p:txBody>
          <a:bodyPr/>
          <a:lstStyle/>
          <a:p>
            <a:r>
              <a:rPr lang="tr-TR" b="1" dirty="0">
                <a:solidFill>
                  <a:srgbClr val="EF3E42"/>
                </a:solidFill>
              </a:rPr>
              <a:t>İSG SİMÜLASYONU </a:t>
            </a:r>
            <a:r>
              <a:rPr lang="tr-TR" b="1" dirty="0">
                <a:solidFill>
                  <a:schemeClr val="tx1"/>
                </a:solidFill>
              </a:rPr>
              <a:t>İÇERİK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59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>
            <a:normAutofit/>
          </a:bodyPr>
          <a:lstStyle/>
          <a:p>
            <a:r>
              <a:rPr lang="tr-T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tr-TR" dirty="0"/>
          </a:p>
          <a:p>
            <a:pPr algn="ctr"/>
            <a:endParaRPr lang="tr-TR" dirty="0"/>
          </a:p>
          <a:p>
            <a:pPr algn="ctr"/>
            <a:endParaRPr lang="tr-TR" dirty="0"/>
          </a:p>
          <a:p>
            <a:pPr algn="ctr"/>
            <a:endParaRPr lang="tr-TR" dirty="0"/>
          </a:p>
          <a:p>
            <a:pPr algn="ctr"/>
            <a:r>
              <a:rPr lang="tr-TR" sz="4800" dirty="0"/>
              <a:t>İLGİNİZ İÇİN TEŞEKKÜRLER.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 </a:t>
            </a:r>
            <a:endParaRPr lang="en-US" dirty="0"/>
          </a:p>
        </p:txBody>
      </p:sp>
      <p:pic>
        <p:nvPicPr>
          <p:cNvPr id="5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919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>
            <a:normAutofit fontScale="90000"/>
          </a:bodyPr>
          <a:lstStyle/>
          <a:p>
            <a:r>
              <a:rPr lang="tr-TR" dirty="0"/>
              <a:t>Bilgisayar Oyunlarının Önemi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56510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b="0" dirty="0">
                <a:solidFill>
                  <a:schemeClr val="bg2">
                    <a:lumMod val="25000"/>
                  </a:schemeClr>
                </a:solidFill>
              </a:rPr>
              <a:t>Oyun oynayan insanlar , görsel işlerde daha başarılıdır.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r-TR" sz="2800" b="0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b="0" dirty="0">
                <a:solidFill>
                  <a:schemeClr val="bg2">
                    <a:lumMod val="25000"/>
                  </a:schemeClr>
                </a:solidFill>
              </a:rPr>
              <a:t>Oyun oyunlar prosesi hızlandırma konusunda daha hızlı davranırlar.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tr-TR" sz="2800" b="0" dirty="0">
              <a:solidFill>
                <a:schemeClr val="bg2">
                  <a:lumMod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b="0" dirty="0">
                <a:solidFill>
                  <a:schemeClr val="bg2">
                    <a:lumMod val="25000"/>
                  </a:schemeClr>
                </a:solidFill>
              </a:rPr>
              <a:t>Oyun oynamak , insanları aynı anda birkaç görevi yerine getirmek konusunda geliştirir. (multitasking)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79912" y="6381328"/>
            <a:ext cx="4047728" cy="274202"/>
          </a:xfrm>
        </p:spPr>
        <p:txBody>
          <a:bodyPr/>
          <a:lstStyle/>
          <a:p>
            <a:r>
              <a:rPr lang="tr-TR" b="1" dirty="0">
                <a:solidFill>
                  <a:srgbClr val="EF3E42"/>
                </a:solidFill>
              </a:rPr>
              <a:t>İSG SİMÜLASYONU </a:t>
            </a:r>
            <a:r>
              <a:rPr lang="tr-TR" b="1" dirty="0">
                <a:solidFill>
                  <a:schemeClr val="tx1"/>
                </a:solidFill>
              </a:rPr>
              <a:t>Bilgisayar Oyunlarının Önemi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EC1460E-D8E1-4012-BD63-4049F24AF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5" y="1575742"/>
            <a:ext cx="3837198" cy="39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Proje Konusu ve Amacı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3096343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b="0" dirty="0">
                <a:solidFill>
                  <a:schemeClr val="tx1"/>
                </a:solidFill>
              </a:rPr>
              <a:t>İş sağlığı konusunda gerekli prosedürleri interaktif bir şekilde kullanıcıya aktarmak.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32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b="0" dirty="0">
                <a:solidFill>
                  <a:schemeClr val="tx1"/>
                </a:solidFill>
              </a:rPr>
              <a:t>Birden fazla iş konusunda kullanıcıyı geliştirmek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3200" b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b="0" dirty="0">
                <a:solidFill>
                  <a:schemeClr val="tx1"/>
                </a:solidFill>
              </a:rPr>
              <a:t>Acil durumlarda PETKİM çalışanlarını daha bilgili kılmak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b="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16016" y="6453337"/>
            <a:ext cx="3110532" cy="274202"/>
          </a:xfrm>
        </p:spPr>
        <p:txBody>
          <a:bodyPr/>
          <a:lstStyle/>
          <a:p>
            <a:r>
              <a:rPr lang="tr-TR" b="1" dirty="0">
                <a:solidFill>
                  <a:srgbClr val="EF3E42"/>
                </a:solidFill>
              </a:rPr>
              <a:t>İSG SİMÜLASYONU </a:t>
            </a:r>
            <a:r>
              <a:rPr lang="tr-TR" b="1" dirty="0">
                <a:solidFill>
                  <a:schemeClr val="tx1"/>
                </a:solidFill>
              </a:rPr>
              <a:t>Proje Konusu ve Amacı</a:t>
            </a:r>
            <a:endParaRPr lang="en-US" dirty="0"/>
          </a:p>
        </p:txBody>
      </p:sp>
      <p:pic>
        <p:nvPicPr>
          <p:cNvPr id="5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CBFA75-0D93-4779-93F6-C60657686038}"/>
              </a:ext>
            </a:extLst>
          </p:cNvPr>
          <p:cNvSpPr txBox="1">
            <a:spLocks/>
          </p:cNvSpPr>
          <p:nvPr/>
        </p:nvSpPr>
        <p:spPr>
          <a:xfrm>
            <a:off x="381000" y="1612601"/>
            <a:ext cx="8763000" cy="122555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09E4D29-3E6E-45F0-A376-868F6866BDCF}"/>
              </a:ext>
            </a:extLst>
          </p:cNvPr>
          <p:cNvSpPr txBox="1">
            <a:spLocks/>
          </p:cNvSpPr>
          <p:nvPr/>
        </p:nvSpPr>
        <p:spPr>
          <a:xfrm>
            <a:off x="381000" y="1612602"/>
            <a:ext cx="8763000" cy="12255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b="1" dirty="0">
                <a:solidFill>
                  <a:srgbClr val="C00000"/>
                </a:solidFill>
              </a:rPr>
              <a:t>Proje Konusu </a:t>
            </a:r>
            <a:r>
              <a:rPr lang="tr-TR" sz="2400" dirty="0"/>
              <a:t>: İş Sağlığı ve Güvenliği konusunda gerekli kuralları ve acil durumlarda yapılacakları kullanıcıya sunmak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090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/>
          <a:lstStyle/>
          <a:p>
            <a:r>
              <a:rPr lang="tr-TR" dirty="0"/>
              <a:t>Proje Yol Haritası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81000" y="1612601"/>
            <a:ext cx="8763000" cy="4696719"/>
          </a:xfrm>
        </p:spPr>
        <p:txBody>
          <a:bodyPr>
            <a:normAutofit/>
          </a:bodyPr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059832" y="6165304"/>
            <a:ext cx="4737124" cy="562233"/>
          </a:xfrm>
        </p:spPr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PROJE YOL HARİTASI</a:t>
            </a:r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rbest Form: Şekil 10">
            <a:extLst>
              <a:ext uri="{FF2B5EF4-FFF2-40B4-BE49-F238E27FC236}">
                <a16:creationId xmlns:a16="http://schemas.microsoft.com/office/drawing/2014/main" id="{3BF7D566-5CFD-4FE6-94A4-C1A4989CDDBA}"/>
              </a:ext>
            </a:extLst>
          </p:cNvPr>
          <p:cNvSpPr/>
          <p:nvPr/>
        </p:nvSpPr>
        <p:spPr>
          <a:xfrm>
            <a:off x="1085345" y="2412160"/>
            <a:ext cx="6242086" cy="638555"/>
          </a:xfrm>
          <a:custGeom>
            <a:avLst/>
            <a:gdLst>
              <a:gd name="connsiteX0" fmla="*/ 0 w 6550611"/>
              <a:gd name="connsiteY0" fmla="*/ 77769 h 777686"/>
              <a:gd name="connsiteX1" fmla="*/ 77769 w 6550611"/>
              <a:gd name="connsiteY1" fmla="*/ 0 h 777686"/>
              <a:gd name="connsiteX2" fmla="*/ 6472842 w 6550611"/>
              <a:gd name="connsiteY2" fmla="*/ 0 h 777686"/>
              <a:gd name="connsiteX3" fmla="*/ 6550611 w 6550611"/>
              <a:gd name="connsiteY3" fmla="*/ 77769 h 777686"/>
              <a:gd name="connsiteX4" fmla="*/ 6550611 w 6550611"/>
              <a:gd name="connsiteY4" fmla="*/ 699917 h 777686"/>
              <a:gd name="connsiteX5" fmla="*/ 6472842 w 6550611"/>
              <a:gd name="connsiteY5" fmla="*/ 777686 h 777686"/>
              <a:gd name="connsiteX6" fmla="*/ 77769 w 6550611"/>
              <a:gd name="connsiteY6" fmla="*/ 777686 h 777686"/>
              <a:gd name="connsiteX7" fmla="*/ 0 w 6550611"/>
              <a:gd name="connsiteY7" fmla="*/ 699917 h 777686"/>
              <a:gd name="connsiteX8" fmla="*/ 0 w 6550611"/>
              <a:gd name="connsiteY8" fmla="*/ 77769 h 7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0611" h="777686">
                <a:moveTo>
                  <a:pt x="0" y="77769"/>
                </a:moveTo>
                <a:cubicBezTo>
                  <a:pt x="0" y="34818"/>
                  <a:pt x="34818" y="0"/>
                  <a:pt x="77769" y="0"/>
                </a:cubicBezTo>
                <a:lnTo>
                  <a:pt x="6472842" y="0"/>
                </a:lnTo>
                <a:cubicBezTo>
                  <a:pt x="6515793" y="0"/>
                  <a:pt x="6550611" y="34818"/>
                  <a:pt x="6550611" y="77769"/>
                </a:cubicBezTo>
                <a:lnTo>
                  <a:pt x="6550611" y="699917"/>
                </a:lnTo>
                <a:cubicBezTo>
                  <a:pt x="6550611" y="742868"/>
                  <a:pt x="6515793" y="777686"/>
                  <a:pt x="6472842" y="777686"/>
                </a:cubicBezTo>
                <a:lnTo>
                  <a:pt x="77769" y="777686"/>
                </a:lnTo>
                <a:cubicBezTo>
                  <a:pt x="34818" y="777686"/>
                  <a:pt x="0" y="742868"/>
                  <a:pt x="0" y="699917"/>
                </a:cubicBezTo>
                <a:lnTo>
                  <a:pt x="0" y="77769"/>
                </a:lnTo>
                <a:close/>
              </a:path>
            </a:pathLst>
          </a:custGeom>
          <a:solidFill>
            <a:schemeClr val="tx2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498" tIns="68498" rIns="953116" bIns="6849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r-TR" kern="1200" dirty="0"/>
              <a:t>PROJE GE</a:t>
            </a:r>
            <a:r>
              <a:rPr lang="tr-TR" dirty="0"/>
              <a:t>LİŞTİRME</a:t>
            </a:r>
            <a:endParaRPr lang="tr-TR" kern="1200" dirty="0"/>
          </a:p>
        </p:txBody>
      </p:sp>
      <p:sp>
        <p:nvSpPr>
          <p:cNvPr id="18" name="Serbest Form: Şekil 17">
            <a:extLst>
              <a:ext uri="{FF2B5EF4-FFF2-40B4-BE49-F238E27FC236}">
                <a16:creationId xmlns:a16="http://schemas.microsoft.com/office/drawing/2014/main" id="{D63537C0-F444-4816-A12E-3D891444D7D4}"/>
              </a:ext>
            </a:extLst>
          </p:cNvPr>
          <p:cNvSpPr/>
          <p:nvPr/>
        </p:nvSpPr>
        <p:spPr>
          <a:xfrm>
            <a:off x="1085345" y="1403689"/>
            <a:ext cx="6242086" cy="638555"/>
          </a:xfrm>
          <a:custGeom>
            <a:avLst/>
            <a:gdLst>
              <a:gd name="connsiteX0" fmla="*/ 0 w 6550611"/>
              <a:gd name="connsiteY0" fmla="*/ 77769 h 777686"/>
              <a:gd name="connsiteX1" fmla="*/ 77769 w 6550611"/>
              <a:gd name="connsiteY1" fmla="*/ 0 h 777686"/>
              <a:gd name="connsiteX2" fmla="*/ 6472842 w 6550611"/>
              <a:gd name="connsiteY2" fmla="*/ 0 h 777686"/>
              <a:gd name="connsiteX3" fmla="*/ 6550611 w 6550611"/>
              <a:gd name="connsiteY3" fmla="*/ 77769 h 777686"/>
              <a:gd name="connsiteX4" fmla="*/ 6550611 w 6550611"/>
              <a:gd name="connsiteY4" fmla="*/ 699917 h 777686"/>
              <a:gd name="connsiteX5" fmla="*/ 6472842 w 6550611"/>
              <a:gd name="connsiteY5" fmla="*/ 777686 h 777686"/>
              <a:gd name="connsiteX6" fmla="*/ 77769 w 6550611"/>
              <a:gd name="connsiteY6" fmla="*/ 777686 h 777686"/>
              <a:gd name="connsiteX7" fmla="*/ 0 w 6550611"/>
              <a:gd name="connsiteY7" fmla="*/ 699917 h 777686"/>
              <a:gd name="connsiteX8" fmla="*/ 0 w 6550611"/>
              <a:gd name="connsiteY8" fmla="*/ 77769 h 7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0611" h="777686">
                <a:moveTo>
                  <a:pt x="0" y="77769"/>
                </a:moveTo>
                <a:cubicBezTo>
                  <a:pt x="0" y="34818"/>
                  <a:pt x="34818" y="0"/>
                  <a:pt x="77769" y="0"/>
                </a:cubicBezTo>
                <a:lnTo>
                  <a:pt x="6472842" y="0"/>
                </a:lnTo>
                <a:cubicBezTo>
                  <a:pt x="6515793" y="0"/>
                  <a:pt x="6550611" y="34818"/>
                  <a:pt x="6550611" y="77769"/>
                </a:cubicBezTo>
                <a:lnTo>
                  <a:pt x="6550611" y="699917"/>
                </a:lnTo>
                <a:cubicBezTo>
                  <a:pt x="6550611" y="742868"/>
                  <a:pt x="6515793" y="777686"/>
                  <a:pt x="6472842" y="777686"/>
                </a:cubicBezTo>
                <a:lnTo>
                  <a:pt x="77769" y="777686"/>
                </a:lnTo>
                <a:cubicBezTo>
                  <a:pt x="34818" y="777686"/>
                  <a:pt x="0" y="742868"/>
                  <a:pt x="0" y="699917"/>
                </a:cubicBezTo>
                <a:lnTo>
                  <a:pt x="0" y="77769"/>
                </a:lnTo>
                <a:close/>
              </a:path>
            </a:pathLst>
          </a:custGeom>
          <a:solidFill>
            <a:schemeClr val="tx2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498" tIns="68498" rIns="953116" bIns="6849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r-TR" kern="1200" dirty="0"/>
              <a:t>FİKİR</a:t>
            </a:r>
          </a:p>
        </p:txBody>
      </p:sp>
      <p:sp>
        <p:nvSpPr>
          <p:cNvPr id="19" name="Serbest Form: Şekil 18">
            <a:extLst>
              <a:ext uri="{FF2B5EF4-FFF2-40B4-BE49-F238E27FC236}">
                <a16:creationId xmlns:a16="http://schemas.microsoft.com/office/drawing/2014/main" id="{BFA08265-8344-4D21-B455-E14BCB1259AE}"/>
              </a:ext>
            </a:extLst>
          </p:cNvPr>
          <p:cNvSpPr/>
          <p:nvPr/>
        </p:nvSpPr>
        <p:spPr>
          <a:xfrm>
            <a:off x="1085345" y="3364997"/>
            <a:ext cx="6242086" cy="638555"/>
          </a:xfrm>
          <a:custGeom>
            <a:avLst/>
            <a:gdLst>
              <a:gd name="connsiteX0" fmla="*/ 0 w 6550611"/>
              <a:gd name="connsiteY0" fmla="*/ 77769 h 777686"/>
              <a:gd name="connsiteX1" fmla="*/ 77769 w 6550611"/>
              <a:gd name="connsiteY1" fmla="*/ 0 h 777686"/>
              <a:gd name="connsiteX2" fmla="*/ 6472842 w 6550611"/>
              <a:gd name="connsiteY2" fmla="*/ 0 h 777686"/>
              <a:gd name="connsiteX3" fmla="*/ 6550611 w 6550611"/>
              <a:gd name="connsiteY3" fmla="*/ 77769 h 777686"/>
              <a:gd name="connsiteX4" fmla="*/ 6550611 w 6550611"/>
              <a:gd name="connsiteY4" fmla="*/ 699917 h 777686"/>
              <a:gd name="connsiteX5" fmla="*/ 6472842 w 6550611"/>
              <a:gd name="connsiteY5" fmla="*/ 777686 h 777686"/>
              <a:gd name="connsiteX6" fmla="*/ 77769 w 6550611"/>
              <a:gd name="connsiteY6" fmla="*/ 777686 h 777686"/>
              <a:gd name="connsiteX7" fmla="*/ 0 w 6550611"/>
              <a:gd name="connsiteY7" fmla="*/ 699917 h 777686"/>
              <a:gd name="connsiteX8" fmla="*/ 0 w 6550611"/>
              <a:gd name="connsiteY8" fmla="*/ 77769 h 7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0611" h="777686">
                <a:moveTo>
                  <a:pt x="0" y="77769"/>
                </a:moveTo>
                <a:cubicBezTo>
                  <a:pt x="0" y="34818"/>
                  <a:pt x="34818" y="0"/>
                  <a:pt x="77769" y="0"/>
                </a:cubicBezTo>
                <a:lnTo>
                  <a:pt x="6472842" y="0"/>
                </a:lnTo>
                <a:cubicBezTo>
                  <a:pt x="6515793" y="0"/>
                  <a:pt x="6550611" y="34818"/>
                  <a:pt x="6550611" y="77769"/>
                </a:cubicBezTo>
                <a:lnTo>
                  <a:pt x="6550611" y="699917"/>
                </a:lnTo>
                <a:cubicBezTo>
                  <a:pt x="6550611" y="742868"/>
                  <a:pt x="6515793" y="777686"/>
                  <a:pt x="6472842" y="777686"/>
                </a:cubicBezTo>
                <a:lnTo>
                  <a:pt x="77769" y="777686"/>
                </a:lnTo>
                <a:cubicBezTo>
                  <a:pt x="34818" y="777686"/>
                  <a:pt x="0" y="742868"/>
                  <a:pt x="0" y="699917"/>
                </a:cubicBezTo>
                <a:lnTo>
                  <a:pt x="0" y="77769"/>
                </a:lnTo>
                <a:close/>
              </a:path>
            </a:pathLst>
          </a:custGeom>
          <a:solidFill>
            <a:schemeClr val="tx2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498" tIns="68498" rIns="953116" bIns="6849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r-TR" kern="1200" dirty="0"/>
              <a:t>TASARIM</a:t>
            </a:r>
          </a:p>
        </p:txBody>
      </p:sp>
      <p:sp>
        <p:nvSpPr>
          <p:cNvPr id="20" name="Serbest Form: Şekil 19">
            <a:extLst>
              <a:ext uri="{FF2B5EF4-FFF2-40B4-BE49-F238E27FC236}">
                <a16:creationId xmlns:a16="http://schemas.microsoft.com/office/drawing/2014/main" id="{2FBAD83F-3DDC-4709-BCF1-3C385886CC2E}"/>
              </a:ext>
            </a:extLst>
          </p:cNvPr>
          <p:cNvSpPr/>
          <p:nvPr/>
        </p:nvSpPr>
        <p:spPr>
          <a:xfrm>
            <a:off x="1118881" y="4341231"/>
            <a:ext cx="6242086" cy="638555"/>
          </a:xfrm>
          <a:custGeom>
            <a:avLst/>
            <a:gdLst>
              <a:gd name="connsiteX0" fmla="*/ 0 w 6550611"/>
              <a:gd name="connsiteY0" fmla="*/ 77769 h 777686"/>
              <a:gd name="connsiteX1" fmla="*/ 77769 w 6550611"/>
              <a:gd name="connsiteY1" fmla="*/ 0 h 777686"/>
              <a:gd name="connsiteX2" fmla="*/ 6472842 w 6550611"/>
              <a:gd name="connsiteY2" fmla="*/ 0 h 777686"/>
              <a:gd name="connsiteX3" fmla="*/ 6550611 w 6550611"/>
              <a:gd name="connsiteY3" fmla="*/ 77769 h 777686"/>
              <a:gd name="connsiteX4" fmla="*/ 6550611 w 6550611"/>
              <a:gd name="connsiteY4" fmla="*/ 699917 h 777686"/>
              <a:gd name="connsiteX5" fmla="*/ 6472842 w 6550611"/>
              <a:gd name="connsiteY5" fmla="*/ 777686 h 777686"/>
              <a:gd name="connsiteX6" fmla="*/ 77769 w 6550611"/>
              <a:gd name="connsiteY6" fmla="*/ 777686 h 777686"/>
              <a:gd name="connsiteX7" fmla="*/ 0 w 6550611"/>
              <a:gd name="connsiteY7" fmla="*/ 699917 h 777686"/>
              <a:gd name="connsiteX8" fmla="*/ 0 w 6550611"/>
              <a:gd name="connsiteY8" fmla="*/ 77769 h 7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0611" h="777686">
                <a:moveTo>
                  <a:pt x="0" y="77769"/>
                </a:moveTo>
                <a:cubicBezTo>
                  <a:pt x="0" y="34818"/>
                  <a:pt x="34818" y="0"/>
                  <a:pt x="77769" y="0"/>
                </a:cubicBezTo>
                <a:lnTo>
                  <a:pt x="6472842" y="0"/>
                </a:lnTo>
                <a:cubicBezTo>
                  <a:pt x="6515793" y="0"/>
                  <a:pt x="6550611" y="34818"/>
                  <a:pt x="6550611" y="77769"/>
                </a:cubicBezTo>
                <a:lnTo>
                  <a:pt x="6550611" y="699917"/>
                </a:lnTo>
                <a:cubicBezTo>
                  <a:pt x="6550611" y="742868"/>
                  <a:pt x="6515793" y="777686"/>
                  <a:pt x="6472842" y="777686"/>
                </a:cubicBezTo>
                <a:lnTo>
                  <a:pt x="77769" y="777686"/>
                </a:lnTo>
                <a:cubicBezTo>
                  <a:pt x="34818" y="777686"/>
                  <a:pt x="0" y="742868"/>
                  <a:pt x="0" y="699917"/>
                </a:cubicBezTo>
                <a:lnTo>
                  <a:pt x="0" y="77769"/>
                </a:lnTo>
                <a:close/>
              </a:path>
            </a:pathLst>
          </a:custGeom>
          <a:solidFill>
            <a:schemeClr val="tx2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498" tIns="68498" rIns="953116" bIns="68498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r-TR" kern="1200" dirty="0"/>
              <a:t>TEST</a:t>
            </a:r>
          </a:p>
        </p:txBody>
      </p:sp>
      <p:sp>
        <p:nvSpPr>
          <p:cNvPr id="22" name="Serbest Form: Şekil 21">
            <a:extLst>
              <a:ext uri="{FF2B5EF4-FFF2-40B4-BE49-F238E27FC236}">
                <a16:creationId xmlns:a16="http://schemas.microsoft.com/office/drawing/2014/main" id="{7288AD0B-8690-4317-87E8-BE7E70ED419A}"/>
              </a:ext>
            </a:extLst>
          </p:cNvPr>
          <p:cNvSpPr/>
          <p:nvPr/>
        </p:nvSpPr>
        <p:spPr>
          <a:xfrm>
            <a:off x="3529521" y="2958722"/>
            <a:ext cx="505496" cy="428226"/>
          </a:xfrm>
          <a:custGeom>
            <a:avLst/>
            <a:gdLst>
              <a:gd name="connsiteX0" fmla="*/ 0 w 505496"/>
              <a:gd name="connsiteY0" fmla="*/ 278023 h 505496"/>
              <a:gd name="connsiteX1" fmla="*/ 113737 w 505496"/>
              <a:gd name="connsiteY1" fmla="*/ 278023 h 505496"/>
              <a:gd name="connsiteX2" fmla="*/ 113737 w 505496"/>
              <a:gd name="connsiteY2" fmla="*/ 0 h 505496"/>
              <a:gd name="connsiteX3" fmla="*/ 391759 w 505496"/>
              <a:gd name="connsiteY3" fmla="*/ 0 h 505496"/>
              <a:gd name="connsiteX4" fmla="*/ 391759 w 505496"/>
              <a:gd name="connsiteY4" fmla="*/ 278023 h 505496"/>
              <a:gd name="connsiteX5" fmla="*/ 505496 w 505496"/>
              <a:gd name="connsiteY5" fmla="*/ 278023 h 505496"/>
              <a:gd name="connsiteX6" fmla="*/ 252748 w 505496"/>
              <a:gd name="connsiteY6" fmla="*/ 505496 h 505496"/>
              <a:gd name="connsiteX7" fmla="*/ 0 w 505496"/>
              <a:gd name="connsiteY7" fmla="*/ 278023 h 50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496" h="505496">
                <a:moveTo>
                  <a:pt x="0" y="278023"/>
                </a:moveTo>
                <a:lnTo>
                  <a:pt x="113737" y="278023"/>
                </a:lnTo>
                <a:lnTo>
                  <a:pt x="113737" y="0"/>
                </a:lnTo>
                <a:lnTo>
                  <a:pt x="391759" y="0"/>
                </a:lnTo>
                <a:lnTo>
                  <a:pt x="391759" y="278023"/>
                </a:lnTo>
                <a:lnTo>
                  <a:pt x="505496" y="278023"/>
                </a:lnTo>
                <a:lnTo>
                  <a:pt x="252748" y="505496"/>
                </a:lnTo>
                <a:lnTo>
                  <a:pt x="0" y="278023"/>
                </a:lnTo>
                <a:close/>
              </a:path>
            </a:pathLst>
          </a:custGeom>
          <a:solidFill>
            <a:srgbClr val="C00000">
              <a:alpha val="90000"/>
            </a:srgb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4217" tIns="30480" rIns="144217" bIns="15559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tr-TR" sz="2400" kern="1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23" name="Serbest Form: Şekil 22">
            <a:extLst>
              <a:ext uri="{FF2B5EF4-FFF2-40B4-BE49-F238E27FC236}">
                <a16:creationId xmlns:a16="http://schemas.microsoft.com/office/drawing/2014/main" id="{FAE5B9BA-997E-4744-AD85-DDA2B8BEF12E}"/>
              </a:ext>
            </a:extLst>
          </p:cNvPr>
          <p:cNvSpPr/>
          <p:nvPr/>
        </p:nvSpPr>
        <p:spPr>
          <a:xfrm>
            <a:off x="3529521" y="3932646"/>
            <a:ext cx="505496" cy="428226"/>
          </a:xfrm>
          <a:custGeom>
            <a:avLst/>
            <a:gdLst>
              <a:gd name="connsiteX0" fmla="*/ 0 w 505496"/>
              <a:gd name="connsiteY0" fmla="*/ 278023 h 505496"/>
              <a:gd name="connsiteX1" fmla="*/ 113737 w 505496"/>
              <a:gd name="connsiteY1" fmla="*/ 278023 h 505496"/>
              <a:gd name="connsiteX2" fmla="*/ 113737 w 505496"/>
              <a:gd name="connsiteY2" fmla="*/ 0 h 505496"/>
              <a:gd name="connsiteX3" fmla="*/ 391759 w 505496"/>
              <a:gd name="connsiteY3" fmla="*/ 0 h 505496"/>
              <a:gd name="connsiteX4" fmla="*/ 391759 w 505496"/>
              <a:gd name="connsiteY4" fmla="*/ 278023 h 505496"/>
              <a:gd name="connsiteX5" fmla="*/ 505496 w 505496"/>
              <a:gd name="connsiteY5" fmla="*/ 278023 h 505496"/>
              <a:gd name="connsiteX6" fmla="*/ 252748 w 505496"/>
              <a:gd name="connsiteY6" fmla="*/ 505496 h 505496"/>
              <a:gd name="connsiteX7" fmla="*/ 0 w 505496"/>
              <a:gd name="connsiteY7" fmla="*/ 278023 h 50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496" h="505496">
                <a:moveTo>
                  <a:pt x="0" y="278023"/>
                </a:moveTo>
                <a:lnTo>
                  <a:pt x="113737" y="278023"/>
                </a:lnTo>
                <a:lnTo>
                  <a:pt x="113737" y="0"/>
                </a:lnTo>
                <a:lnTo>
                  <a:pt x="391759" y="0"/>
                </a:lnTo>
                <a:lnTo>
                  <a:pt x="391759" y="278023"/>
                </a:lnTo>
                <a:lnTo>
                  <a:pt x="505496" y="278023"/>
                </a:lnTo>
                <a:lnTo>
                  <a:pt x="252748" y="505496"/>
                </a:lnTo>
                <a:lnTo>
                  <a:pt x="0" y="278023"/>
                </a:lnTo>
                <a:close/>
              </a:path>
            </a:pathLst>
          </a:custGeom>
          <a:solidFill>
            <a:srgbClr val="C00000">
              <a:alpha val="90000"/>
            </a:srgb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4217" tIns="30480" rIns="144217" bIns="15559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tr-TR" sz="2400" kern="1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25" name="Serbest Form: Şekil 24">
            <a:extLst>
              <a:ext uri="{FF2B5EF4-FFF2-40B4-BE49-F238E27FC236}">
                <a16:creationId xmlns:a16="http://schemas.microsoft.com/office/drawing/2014/main" id="{1CEB3CBF-897B-4D1A-AF05-519F1CBE245B}"/>
              </a:ext>
            </a:extLst>
          </p:cNvPr>
          <p:cNvSpPr/>
          <p:nvPr/>
        </p:nvSpPr>
        <p:spPr>
          <a:xfrm>
            <a:off x="3529521" y="2003662"/>
            <a:ext cx="505496" cy="428226"/>
          </a:xfrm>
          <a:custGeom>
            <a:avLst/>
            <a:gdLst>
              <a:gd name="connsiteX0" fmla="*/ 0 w 505496"/>
              <a:gd name="connsiteY0" fmla="*/ 278023 h 505496"/>
              <a:gd name="connsiteX1" fmla="*/ 113737 w 505496"/>
              <a:gd name="connsiteY1" fmla="*/ 278023 h 505496"/>
              <a:gd name="connsiteX2" fmla="*/ 113737 w 505496"/>
              <a:gd name="connsiteY2" fmla="*/ 0 h 505496"/>
              <a:gd name="connsiteX3" fmla="*/ 391759 w 505496"/>
              <a:gd name="connsiteY3" fmla="*/ 0 h 505496"/>
              <a:gd name="connsiteX4" fmla="*/ 391759 w 505496"/>
              <a:gd name="connsiteY4" fmla="*/ 278023 h 505496"/>
              <a:gd name="connsiteX5" fmla="*/ 505496 w 505496"/>
              <a:gd name="connsiteY5" fmla="*/ 278023 h 505496"/>
              <a:gd name="connsiteX6" fmla="*/ 252748 w 505496"/>
              <a:gd name="connsiteY6" fmla="*/ 505496 h 505496"/>
              <a:gd name="connsiteX7" fmla="*/ 0 w 505496"/>
              <a:gd name="connsiteY7" fmla="*/ 278023 h 50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496" h="505496">
                <a:moveTo>
                  <a:pt x="0" y="278023"/>
                </a:moveTo>
                <a:lnTo>
                  <a:pt x="113737" y="278023"/>
                </a:lnTo>
                <a:lnTo>
                  <a:pt x="113737" y="0"/>
                </a:lnTo>
                <a:lnTo>
                  <a:pt x="391759" y="0"/>
                </a:lnTo>
                <a:lnTo>
                  <a:pt x="391759" y="278023"/>
                </a:lnTo>
                <a:lnTo>
                  <a:pt x="505496" y="278023"/>
                </a:lnTo>
                <a:lnTo>
                  <a:pt x="252748" y="505496"/>
                </a:lnTo>
                <a:lnTo>
                  <a:pt x="0" y="278023"/>
                </a:lnTo>
                <a:close/>
              </a:path>
            </a:pathLst>
          </a:custGeom>
          <a:solidFill>
            <a:srgbClr val="C00000">
              <a:alpha val="90000"/>
            </a:srgb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4217" tIns="30480" rIns="144217" bIns="15559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tr-TR" sz="2400" kern="1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866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Yol Haritası</a:t>
            </a:r>
            <a:endParaRPr lang="en-US" dirty="0"/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78D35AE2-D254-449C-9125-13DF39EC1B9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87" y="1467446"/>
            <a:ext cx="8397625" cy="2602207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PROJE YOL HARİTASI</a:t>
            </a:r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ismailgursoy.com.tr/wp-content/uploads/2013/03/csharp1.fw_.png">
            <a:extLst>
              <a:ext uri="{FF2B5EF4-FFF2-40B4-BE49-F238E27FC236}">
                <a16:creationId xmlns:a16="http://schemas.microsoft.com/office/drawing/2014/main" id="{652EF6D3-A325-4651-8679-392A59E2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1" y="4077259"/>
            <a:ext cx="3775917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4" descr="blender foundation ile ilgili gÃ¶rsel sonucu">
            <a:extLst>
              <a:ext uri="{FF2B5EF4-FFF2-40B4-BE49-F238E27FC236}">
                <a16:creationId xmlns:a16="http://schemas.microsoft.com/office/drawing/2014/main" id="{721D4385-9A19-42C1-A58A-D3E2CAF0AE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5" name="AutoShape 6" descr="https://upload.wikimedia.org/wikipedia/commons/thumb/3/3c/Logo_Blender.svg/1280px-Logo_Blender.svg.png">
            <a:extLst>
              <a:ext uri="{FF2B5EF4-FFF2-40B4-BE49-F238E27FC236}">
                <a16:creationId xmlns:a16="http://schemas.microsoft.com/office/drawing/2014/main" id="{73217323-3985-4E1C-B012-DF381594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21" name="AutoShape 8" descr="https://encrypted-tbn0.gstatic.com/images?q=tbn:ANd9GcT8oW_BhaZebGDLTk4GGgmbXaVJR7gBPweReMTN0F0Lwr3S24GG">
            <a:extLst>
              <a:ext uri="{FF2B5EF4-FFF2-40B4-BE49-F238E27FC236}">
                <a16:creationId xmlns:a16="http://schemas.microsoft.com/office/drawing/2014/main" id="{2AEE2A5C-A605-4DE2-9877-246813C937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27" name="Resim 26">
            <a:extLst>
              <a:ext uri="{FF2B5EF4-FFF2-40B4-BE49-F238E27FC236}">
                <a16:creationId xmlns:a16="http://schemas.microsoft.com/office/drawing/2014/main" id="{3DA1B3E8-CBF9-4F23-BC11-052AE554C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11" y="4068030"/>
            <a:ext cx="4528938" cy="16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5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46" y="24458"/>
            <a:ext cx="7434758" cy="1225550"/>
          </a:xfrm>
        </p:spPr>
        <p:txBody>
          <a:bodyPr>
            <a:normAutofit fontScale="90000"/>
          </a:bodyPr>
          <a:lstStyle/>
          <a:p>
            <a:br>
              <a:rPr lang="tr-TR" dirty="0"/>
            </a:br>
            <a:br>
              <a:rPr lang="tr-TR" dirty="0"/>
            </a:br>
            <a:r>
              <a:rPr lang="tr-TR" dirty="0"/>
              <a:t>Proje Yol Haritası</a:t>
            </a:r>
            <a:br>
              <a:rPr lang="tr-TR" dirty="0"/>
            </a:br>
            <a:br>
              <a:rPr lang="tr-TR" dirty="0"/>
            </a:br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644008" y="6694527"/>
            <a:ext cx="3183632" cy="193968"/>
          </a:xfrm>
        </p:spPr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PROJE YOL HARİTASI 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89983274-0A9A-4551-9ECC-E1D2A219AE4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007"/>
            <a:ext cx="9144000" cy="5314661"/>
          </a:xfrm>
        </p:spPr>
      </p:pic>
    </p:spTree>
    <p:extLst>
      <p:ext uri="{BB962C8B-B14F-4D97-AF65-F5344CB8AC3E}">
        <p14:creationId xmlns:p14="http://schemas.microsoft.com/office/powerpoint/2010/main" val="152108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1896"/>
            <a:ext cx="7209060" cy="1008112"/>
          </a:xfrm>
        </p:spPr>
        <p:txBody>
          <a:bodyPr>
            <a:normAutofit fontScale="90000"/>
          </a:bodyPr>
          <a:lstStyle/>
          <a:p>
            <a:r>
              <a:rPr lang="tr-TR" dirty="0"/>
              <a:t>Ana Ekran</a:t>
            </a:r>
            <a:br>
              <a:rPr lang="tr-TR" dirty="0"/>
            </a:br>
            <a:endParaRPr lang="tr-TR" dirty="0"/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94770340-4203-482F-96A8-7A0478E4F8E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936"/>
            <a:ext cx="9144000" cy="473835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 sz="1000" b="1" dirty="0">
                <a:solidFill>
                  <a:srgbClr val="EF3E42"/>
                </a:solidFill>
              </a:rPr>
              <a:t>İSG SİMÜLASYONU </a:t>
            </a:r>
            <a:r>
              <a:rPr lang="tr-TR" sz="1000" b="1" dirty="0">
                <a:solidFill>
                  <a:schemeClr val="tx1"/>
                </a:solidFill>
              </a:rPr>
              <a:t>ANA EKRAN </a:t>
            </a:r>
            <a:endParaRPr lang="en-US" sz="10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6" name="Picture 2" descr="C:\Users\gokce.demirel\AppData\Local\Microsoft\Windows\Temporary Internet Files\Content.Outlook\I151HNK5\Petkimbenim_Logo-01 (2)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5" t="14363" r="26352" b="23620"/>
          <a:stretch/>
        </p:blipFill>
        <p:spPr bwMode="auto">
          <a:xfrm>
            <a:off x="7676604" y="0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38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F3E42"/>
        </a:solidFill>
        <a:ln>
          <a:solidFill>
            <a:srgbClr val="EF3E4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 anchor="t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sz="2800" dirty="0" smtClean="0">
            <a:solidFill>
              <a:srgbClr val="EF3E4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346</Words>
  <Application>Microsoft Office PowerPoint</Application>
  <PresentationFormat>Ekran Gösterisi (4:3)</PresentationFormat>
  <Paragraphs>100</Paragraphs>
  <Slides>30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5</vt:i4>
      </vt:variant>
      <vt:variant>
        <vt:lpstr>Slayt Başlıkları</vt:lpstr>
      </vt:variant>
      <vt:variant>
        <vt:i4>30</vt:i4>
      </vt:variant>
    </vt:vector>
  </HeadingPairs>
  <TitlesOfParts>
    <vt:vector size="38" baseType="lpstr">
      <vt:lpstr>Arial</vt:lpstr>
      <vt:lpstr>Calibri</vt:lpstr>
      <vt:lpstr>Georgia</vt:lpstr>
      <vt:lpstr>Office Theme</vt:lpstr>
      <vt:lpstr>Custom Design</vt:lpstr>
      <vt:lpstr>1_Custom Design</vt:lpstr>
      <vt:lpstr>2_Custom Design</vt:lpstr>
      <vt:lpstr>3_Custom Design</vt:lpstr>
      <vt:lpstr>İSG SİMÜLASYONU</vt:lpstr>
      <vt:lpstr>Hazırlayanlar:  BERK EZİRCAN FERİDE KUZU CANER BOSTANCI</vt:lpstr>
      <vt:lpstr>İçerik</vt:lpstr>
      <vt:lpstr>Bilgisayar Oyunlarının Önemi </vt:lpstr>
      <vt:lpstr>Proje Konusu ve Amacı</vt:lpstr>
      <vt:lpstr>Proje Yol Haritası</vt:lpstr>
      <vt:lpstr>Proje Yol Haritası</vt:lpstr>
      <vt:lpstr>  Proje Yol Haritası  </vt:lpstr>
      <vt:lpstr>Ana Ekran </vt:lpstr>
      <vt:lpstr>Bölüm 1</vt:lpstr>
      <vt:lpstr>Bölüm 1</vt:lpstr>
      <vt:lpstr>Bölüm 1</vt:lpstr>
      <vt:lpstr>Bölüm 1</vt:lpstr>
      <vt:lpstr>Bölüm 2</vt:lpstr>
      <vt:lpstr>Bölüm 2</vt:lpstr>
      <vt:lpstr>Bölüm 2</vt:lpstr>
      <vt:lpstr>Bölüm 2</vt:lpstr>
      <vt:lpstr>Bölüm 3</vt:lpstr>
      <vt:lpstr>Bölüm 3</vt:lpstr>
      <vt:lpstr>Bölüm 3</vt:lpstr>
      <vt:lpstr>Bölüm 3</vt:lpstr>
      <vt:lpstr>Bölüm 3</vt:lpstr>
      <vt:lpstr>Bölüm 3</vt:lpstr>
      <vt:lpstr>Bölüm 3</vt:lpstr>
      <vt:lpstr>Bölüm 3</vt:lpstr>
      <vt:lpstr>Bölüm 3</vt:lpstr>
      <vt:lpstr>Bölüm 3</vt:lpstr>
      <vt:lpstr>Kazanımlar</vt:lpstr>
      <vt:lpstr>Referanslar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Hande KAVASOGLU</dc:creator>
  <cp:lastModifiedBy>Caner Bostancı</cp:lastModifiedBy>
  <cp:revision>41</cp:revision>
  <dcterms:created xsi:type="dcterms:W3CDTF">2017-01-04T10:23:29Z</dcterms:created>
  <dcterms:modified xsi:type="dcterms:W3CDTF">2018-07-10T08:24:30Z</dcterms:modified>
</cp:coreProperties>
</file>